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02" r:id="rId23"/>
    <p:sldId id="316" r:id="rId24"/>
    <p:sldId id="318" r:id="rId25"/>
    <p:sldId id="327" r:id="rId26"/>
    <p:sldId id="304" r:id="rId27"/>
    <p:sldId id="313" r:id="rId28"/>
    <p:sldId id="272" r:id="rId29"/>
    <p:sldId id="306" r:id="rId30"/>
    <p:sldId id="334" r:id="rId31"/>
    <p:sldId id="321" r:id="rId32"/>
    <p:sldId id="338" r:id="rId33"/>
    <p:sldId id="335" r:id="rId34"/>
    <p:sldId id="345" r:id="rId35"/>
    <p:sldId id="336" r:id="rId36"/>
    <p:sldId id="328" r:id="rId37"/>
    <p:sldId id="275" r:id="rId38"/>
    <p:sldId id="311" r:id="rId39"/>
    <p:sldId id="276" r:id="rId40"/>
    <p:sldId id="312" r:id="rId41"/>
    <p:sldId id="277" r:id="rId42"/>
    <p:sldId id="278" r:id="rId43"/>
    <p:sldId id="279" r:id="rId44"/>
    <p:sldId id="280" r:id="rId45"/>
    <p:sldId id="322" r:id="rId46"/>
    <p:sldId id="339" r:id="rId47"/>
    <p:sldId id="331" r:id="rId48"/>
    <p:sldId id="281" r:id="rId49"/>
    <p:sldId id="299" r:id="rId50"/>
    <p:sldId id="282" r:id="rId51"/>
    <p:sldId id="342" r:id="rId52"/>
    <p:sldId id="283" r:id="rId53"/>
    <p:sldId id="284" r:id="rId54"/>
    <p:sldId id="285" r:id="rId55"/>
    <p:sldId id="286" r:id="rId56"/>
    <p:sldId id="320" r:id="rId57"/>
    <p:sldId id="287" r:id="rId58"/>
    <p:sldId id="289" r:id="rId59"/>
    <p:sldId id="314" r:id="rId60"/>
    <p:sldId id="290" r:id="rId61"/>
    <p:sldId id="291" r:id="rId62"/>
    <p:sldId id="340" r:id="rId63"/>
    <p:sldId id="341" r:id="rId64"/>
    <p:sldId id="307" r:id="rId65"/>
    <p:sldId id="294" r:id="rId66"/>
    <p:sldId id="295" r:id="rId67"/>
    <p:sldId id="296" r:id="rId68"/>
    <p:sldId id="324" r:id="rId69"/>
    <p:sldId id="325" r:id="rId70"/>
    <p:sldId id="308" r:id="rId71"/>
    <p:sldId id="343" r:id="rId72"/>
    <p:sldId id="310" r:id="rId73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7B735E11-BABC-DB6E-19BF-225F5702AFB4}" v="1" dt="2020-08-24T22:27:59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90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ju4aZhiK0c" TargetMode="External"/><Relationship Id="rId2" Type="http://schemas.openxmlformats.org/officeDocument/2006/relationships/hyperlink" Target="https://www.youtube.com/watch?v=IAYGk4XP23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ZUMEgHmCY8&amp;feature=related" TargetMode="External"/><Relationship Id="rId5" Type="http://schemas.openxmlformats.org/officeDocument/2006/relationships/hyperlink" Target="http://www.youtube.com/watch?v=5TPpuIslzG4&amp;feature=related" TargetMode="External"/><Relationship Id="rId4" Type="http://schemas.openxmlformats.org/officeDocument/2006/relationships/hyperlink" Target="https://www.youtube.com/watch?v=Q-GkrHKcwvo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emf"/><Relationship Id="rId9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3.x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 dirty="0">
                <a:latin typeface="Arial" charset="0"/>
              </a:rPr>
            </a:b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dirty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dirty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-Nació 1964,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-Columnista Euroescéptico  que cubrió Bruselas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-MP 1999-2008, Alcalde de Londres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-Brexiteer en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-¿Potencial reinventor de la derecha europea?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026">
            <a:extLst>
              <a:ext uri="{FF2B5EF4-FFF2-40B4-BE49-F238E27FC236}">
                <a16:creationId xmlns:a16="http://schemas.microsoft.com/office/drawing/2014/main" id="{BD538EFD-E846-47E3-9B74-D55D93FD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7914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b="1" i="0">
                <a:solidFill>
                  <a:schemeClr val="tx1"/>
                </a:solidFill>
                <a:latin typeface="Arial" panose="020B0604020202020204" pitchFamily="34" charset="0"/>
              </a:rPr>
              <a:t>Gabinete 2015</a:t>
            </a: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:   100% conservador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47775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89138"/>
            <a:ext cx="84439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demandar voto para remplazar al líder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Ocurrió el 12 dic 2018 ante el estruendoso fracaso de May para negociar la salida de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golpe fracasó: 200 MPs la apoyaron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Debe pasar un año hasta siguiente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543550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1975: ganó 2-a-1 opción </a:t>
            </a:r>
            <a:r>
              <a:rPr lang="en-GB" altLang="es-MX" sz="2800" b="1">
                <a:solidFill>
                  <a:srgbClr val="00B050"/>
                </a:solidFill>
                <a:latin typeface="Arial" panose="020B0604020202020204" pitchFamily="34" charset="0"/>
              </a:rPr>
              <a:t>remain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2016: 52-48 a favor </a:t>
            </a:r>
            <a:r>
              <a:rPr lang="en-GB" altLang="es-MX" sz="2800" b="1">
                <a:solidFill>
                  <a:srgbClr val="FF0000"/>
                </a:solidFill>
                <a:latin typeface="Arial" panose="020B0604020202020204" pitchFamily="34" charset="0"/>
              </a:rPr>
              <a:t>leave</a:t>
            </a: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madre de los Parlamentos y las democracias…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Reino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vive hoy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profunda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recomposición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(cf. </a:t>
            </a:r>
            <a:r>
              <a:rPr lang="en-GB" altLang="es-MX" sz="2800" dirty="0">
                <a:solidFill>
                  <a:srgbClr val="000000"/>
                </a:solidFill>
                <a:latin typeface="Arial" charset="0"/>
              </a:rPr>
              <a:t>Corn Laws?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Monumental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fracaso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la élite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británica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: 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(Cameron)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protagónicos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con cameos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Laborismo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Corbyn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Brexit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abre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incluso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posibilidad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desmembramiento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2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3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4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5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6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5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621463"/>
            <a:chOff x="400" y="48"/>
            <a:chExt cx="4944" cy="4171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s-MX" i="0">
                  <a:solidFill>
                    <a:schemeClr val="tx1"/>
                  </a:solidFill>
                </a:rPr>
                <a:t>William Hague, líder Tory 2001, con peinado tipo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diputados suplentes son un exotismo latinoamericano (¿Cádiz?)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09863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190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Menor dependencia del ejército marcó historia británica... </a:t>
            </a:r>
            <a:r>
              <a:rPr lang="en-GB" sz="3600">
                <a:solidFill>
                  <a:srgbClr val="000000"/>
                </a:solidFill>
                <a:latin typeface="Arial" charset="0"/>
              </a:rPr>
              <a:t>gobierno limitado 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1 Imagen">
            <a:extLst>
              <a:ext uri="{FF2B5EF4-FFF2-40B4-BE49-F238E27FC236}">
                <a16:creationId xmlns:a16="http://schemas.microsoft.com/office/drawing/2014/main" id="{68360605-9BA9-4EFC-8CD9-FC2D7E81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33375"/>
            <a:ext cx="68834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 dirty="0">
                  <a:latin typeface="Arial" charset="0"/>
                </a:rPr>
                <a:t>			En 1988 los </a:t>
              </a:r>
              <a:r>
                <a:rPr lang="en-US" sz="2800" i="0" dirty="0" err="1">
                  <a:latin typeface="Arial" charset="0"/>
                </a:rPr>
                <a:t>partidos</a:t>
              </a:r>
              <a:r>
                <a:rPr lang="en-US" sz="2800" i="0" dirty="0">
                  <a:latin typeface="Arial" charset="0"/>
                </a:rPr>
                <a:t> Liberal y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Social </a:t>
              </a:r>
              <a:r>
                <a:rPr lang="en-US" sz="2800" i="0" dirty="0" err="1">
                  <a:latin typeface="Arial" charset="0"/>
                </a:rPr>
                <a:t>Demócrata</a:t>
              </a:r>
              <a:r>
                <a:rPr lang="en-US" sz="2800" i="0" dirty="0">
                  <a:latin typeface="Arial" charset="0"/>
                </a:rPr>
                <a:t> se </a:t>
              </a:r>
              <a:r>
                <a:rPr lang="en-US" sz="2800" i="0" dirty="0" err="1">
                  <a:latin typeface="Arial" charset="0"/>
                </a:rPr>
                <a:t>fusionaron</a:t>
              </a:r>
              <a:r>
                <a:rPr lang="en-US" sz="2800" i="0" dirty="0">
                  <a:latin typeface="Arial" charset="0"/>
                </a:rPr>
                <a:t>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</a:t>
              </a:r>
              <a:r>
                <a:rPr lang="en-US" sz="2800" i="0" dirty="0" err="1">
                  <a:latin typeface="Arial" charset="0"/>
                </a:rPr>
                <a:t>para</a:t>
              </a:r>
              <a:r>
                <a:rPr lang="en-US" sz="2800" i="0" dirty="0">
                  <a:latin typeface="Arial" charset="0"/>
                </a:rPr>
                <a:t> </a:t>
              </a:r>
              <a:r>
                <a:rPr lang="en-US" sz="2800" i="0" dirty="0" err="1">
                  <a:latin typeface="Arial" charset="0"/>
                </a:rPr>
                <a:t>formar</a:t>
              </a:r>
              <a:r>
                <a:rPr lang="en-US" sz="2800" i="0" dirty="0">
                  <a:latin typeface="Arial" charset="0"/>
                </a:rPr>
                <a:t> el </a:t>
              </a: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 dirty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 dirty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dirty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 dirty="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F1378EB-A101-4C8A-A9AD-04786948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5250"/>
            <a:ext cx="5791200" cy="57150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EF404C26-53F8-4F5A-9405-995AEEA1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81275"/>
            <a:ext cx="2971800" cy="29051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09D473D7-4CE0-4FE6-9EE9-6DCE82B8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7675"/>
            <a:ext cx="2752725" cy="28670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 dirty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 dirty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usó el caso 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tenía ya judicial independiente)?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Promotores de la separación de 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hizo notar la fusión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poderes en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proponer un sistema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separación de poderes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(1) Concentración del poder ejecutivo: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un solo partido asume todo el gabinete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0022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mod. Westminster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las carteras se otorgan al partido que obtiene más escaños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(incluso con pluralidad)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Alternativa: reparto proporcional 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32870</TotalTime>
  <Words>1894</Words>
  <Application>Microsoft Office PowerPoint</Application>
  <PresentationFormat>Presentación en pantalla (4:3)</PresentationFormat>
  <Paragraphs>304</Paragraphs>
  <Slides>72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242</cp:revision>
  <dcterms:modified xsi:type="dcterms:W3CDTF">2020-08-25T00:16:14Z</dcterms:modified>
</cp:coreProperties>
</file>